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handoutMasterIdLst>
    <p:handoutMasterId r:id="rId11"/>
  </p:handout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0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Theory of machines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00FB6-2761-4E36-9550-0B1D507C8B9A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Wessam Al Azzawi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16B59-6A8C-4E23-A8B3-3EECD1BE0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540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Theory of machines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80043-4201-4F95-8FE0-503EB51B5811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Wessam Al Azzawi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986C-B408-448B-BA09-14D0B0A9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51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3244-A3A2-448C-A3EB-3BBD383E79EC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8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522F-C67E-4849-AD6D-070B1DFFB848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6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6908-0115-473F-893B-A2B62E1E67FD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7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E48F-8F78-4876-9559-E23A1639AE3A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9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6DC3-1A73-486C-B60F-8BE3871AD7BF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8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80A-AB7C-4F58-8D5E-81112E254BBB}" type="datetime1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8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6B9-F040-4D5C-B17F-E80AB414E1F1}" type="datetime1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5BF5-E935-4893-B0E4-2F9086B33AEE}" type="datetime1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6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5783-171E-4484-9D3E-CE21F3E8C3EF}" type="datetime1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A5483-56B0-451F-A834-331980377F9E}" type="datetime1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031D-A4FF-4D71-BB30-78D1314518E1}" type="datetime1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1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BCA09-1B38-440F-85D5-82F6644D367B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0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hVsx4XWafXg" TargetMode="External"/><Relationship Id="rId5" Type="http://schemas.openxmlformats.org/officeDocument/2006/relationships/hyperlink" Target="https://www.youtube.com/watch?v=p9zhP9Bnx-k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7737528" cy="2895600"/>
          </a:xfrm>
        </p:spPr>
        <p:txBody>
          <a:bodyPr>
            <a:noAutofit/>
          </a:bodyPr>
          <a:lstStyle/>
          <a:p>
            <a:pPr algn="just"/>
            <a:r>
              <a:rPr lang="en-US" sz="2400" i="1" dirty="0">
                <a:solidFill>
                  <a:srgbClr val="FF0000"/>
                </a:solidFill>
              </a:rPr>
              <a:t>Gyroscope</a:t>
            </a:r>
          </a:p>
          <a:p>
            <a:pPr algn="just"/>
            <a:r>
              <a:rPr lang="en-US" sz="1800" dirty="0" smtClean="0">
                <a:solidFill>
                  <a:srgbClr val="231F20"/>
                </a:solidFill>
              </a:rPr>
              <a:t>Consider </a:t>
            </a:r>
            <a:r>
              <a:rPr lang="en-US" sz="1800" dirty="0">
                <a:solidFill>
                  <a:srgbClr val="231F20"/>
                </a:solidFill>
              </a:rPr>
              <a:t>a disc spinning with an angular velocity ω rad/s about the axis of </a:t>
            </a:r>
            <a:r>
              <a:rPr lang="en-US" sz="1800" dirty="0" smtClean="0">
                <a:solidFill>
                  <a:srgbClr val="231F20"/>
                </a:solidFill>
              </a:rPr>
              <a:t>spin  </a:t>
            </a:r>
            <a:r>
              <a:rPr lang="en-US" sz="1800" i="1" dirty="0" smtClean="0">
                <a:solidFill>
                  <a:srgbClr val="231F20"/>
                </a:solidFill>
              </a:rPr>
              <a:t>OX</a:t>
            </a:r>
            <a:r>
              <a:rPr lang="en-US" sz="1800" i="1" dirty="0">
                <a:solidFill>
                  <a:srgbClr val="231F20"/>
                </a:solidFill>
              </a:rPr>
              <a:t>, </a:t>
            </a:r>
            <a:r>
              <a:rPr lang="en-US" sz="1800" dirty="0" smtClean="0">
                <a:solidFill>
                  <a:srgbClr val="231F20"/>
                </a:solidFill>
              </a:rPr>
              <a:t>in anticlockwise </a:t>
            </a:r>
            <a:r>
              <a:rPr lang="en-US" sz="1800" dirty="0">
                <a:solidFill>
                  <a:srgbClr val="231F20"/>
                </a:solidFill>
              </a:rPr>
              <a:t>direction when seen from the front, as shown in </a:t>
            </a:r>
            <a:r>
              <a:rPr lang="en-US" sz="1800" dirty="0" smtClean="0">
                <a:solidFill>
                  <a:srgbClr val="231F20"/>
                </a:solidFill>
              </a:rPr>
              <a:t>Fig.a. Since </a:t>
            </a:r>
            <a:r>
              <a:rPr lang="en-US" sz="1800" dirty="0">
                <a:solidFill>
                  <a:srgbClr val="231F20"/>
                </a:solidFill>
              </a:rPr>
              <a:t>the plane in </a:t>
            </a:r>
            <a:r>
              <a:rPr lang="en-US" sz="1800" dirty="0" smtClean="0">
                <a:solidFill>
                  <a:srgbClr val="231F20"/>
                </a:solidFill>
              </a:rPr>
              <a:t>which the </a:t>
            </a:r>
            <a:r>
              <a:rPr lang="en-US" sz="1800" dirty="0">
                <a:solidFill>
                  <a:srgbClr val="231F20"/>
                </a:solidFill>
              </a:rPr>
              <a:t>disc is rotating is parallel to the plane </a:t>
            </a:r>
            <a:r>
              <a:rPr lang="en-US" sz="1800" i="1" dirty="0">
                <a:solidFill>
                  <a:srgbClr val="231F20"/>
                </a:solidFill>
              </a:rPr>
              <a:t>YOZ</a:t>
            </a:r>
            <a:r>
              <a:rPr lang="en-US" sz="1800" i="1" dirty="0" smtClean="0">
                <a:solidFill>
                  <a:srgbClr val="231F20"/>
                </a:solidFill>
              </a:rPr>
              <a:t>, </a:t>
            </a:r>
            <a:r>
              <a:rPr lang="en-US" sz="1800" dirty="0" smtClean="0">
                <a:solidFill>
                  <a:srgbClr val="231F20"/>
                </a:solidFill>
              </a:rPr>
              <a:t>therefore </a:t>
            </a:r>
            <a:r>
              <a:rPr lang="en-US" sz="1800" dirty="0">
                <a:solidFill>
                  <a:srgbClr val="231F20"/>
                </a:solidFill>
              </a:rPr>
              <a:t>it is called </a:t>
            </a:r>
            <a:r>
              <a:rPr lang="en-US" sz="1800" b="1" i="1" dirty="0">
                <a:solidFill>
                  <a:srgbClr val="FF0000"/>
                </a:solidFill>
              </a:rPr>
              <a:t>plane of spinning</a:t>
            </a:r>
            <a:r>
              <a:rPr lang="en-US" sz="1800" b="1" i="1" dirty="0">
                <a:solidFill>
                  <a:srgbClr val="ED008D"/>
                </a:solidFill>
              </a:rPr>
              <a:t>. </a:t>
            </a:r>
            <a:r>
              <a:rPr lang="en-US" sz="1800" dirty="0">
                <a:solidFill>
                  <a:srgbClr val="231F20"/>
                </a:solidFill>
              </a:rPr>
              <a:t>The </a:t>
            </a:r>
            <a:r>
              <a:rPr lang="en-US" sz="1800" dirty="0" smtClean="0">
                <a:solidFill>
                  <a:srgbClr val="231F20"/>
                </a:solidFill>
              </a:rPr>
              <a:t>plane </a:t>
            </a:r>
            <a:r>
              <a:rPr lang="en-US" sz="1800" i="1" dirty="0" smtClean="0">
                <a:solidFill>
                  <a:srgbClr val="231F20"/>
                </a:solidFill>
              </a:rPr>
              <a:t>XOZ </a:t>
            </a:r>
            <a:r>
              <a:rPr lang="en-US" sz="1800" dirty="0">
                <a:solidFill>
                  <a:srgbClr val="231F20"/>
                </a:solidFill>
              </a:rPr>
              <a:t>is a horizontal plane </a:t>
            </a:r>
            <a:r>
              <a:rPr lang="en-US" sz="1800" dirty="0" smtClean="0">
                <a:solidFill>
                  <a:srgbClr val="231F20"/>
                </a:solidFill>
              </a:rPr>
              <a:t>and the </a:t>
            </a:r>
            <a:r>
              <a:rPr lang="en-US" sz="1800" dirty="0">
                <a:solidFill>
                  <a:srgbClr val="231F20"/>
                </a:solidFill>
              </a:rPr>
              <a:t>axis of spin rotates in a plane parallel to the horizontal plane </a:t>
            </a:r>
            <a:r>
              <a:rPr lang="en-US" sz="1800" dirty="0" smtClean="0">
                <a:solidFill>
                  <a:srgbClr val="231F20"/>
                </a:solidFill>
              </a:rPr>
              <a:t>about an </a:t>
            </a:r>
            <a:r>
              <a:rPr lang="en-US" sz="1800" dirty="0">
                <a:solidFill>
                  <a:srgbClr val="231F20"/>
                </a:solidFill>
              </a:rPr>
              <a:t>axis </a:t>
            </a:r>
            <a:r>
              <a:rPr lang="en-US" sz="1800" i="1" dirty="0">
                <a:solidFill>
                  <a:srgbClr val="231F20"/>
                </a:solidFill>
              </a:rPr>
              <a:t>OY. </a:t>
            </a:r>
            <a:r>
              <a:rPr lang="en-US" sz="1800" dirty="0">
                <a:solidFill>
                  <a:srgbClr val="231F20"/>
                </a:solidFill>
              </a:rPr>
              <a:t>In other words, the axis of spin is said to be rotating </a:t>
            </a:r>
            <a:r>
              <a:rPr lang="en-US" sz="1800" dirty="0" smtClean="0">
                <a:solidFill>
                  <a:srgbClr val="231F20"/>
                </a:solidFill>
              </a:rPr>
              <a:t>about </a:t>
            </a:r>
            <a:r>
              <a:rPr lang="en-US" sz="1800" dirty="0">
                <a:solidFill>
                  <a:srgbClr val="231F20"/>
                </a:solidFill>
              </a:rPr>
              <a:t>an </a:t>
            </a:r>
            <a:r>
              <a:rPr lang="en-US" sz="1800" dirty="0" smtClean="0">
                <a:solidFill>
                  <a:srgbClr val="231F20"/>
                </a:solidFill>
              </a:rPr>
              <a:t>axis </a:t>
            </a:r>
            <a:r>
              <a:rPr lang="en-US" sz="1800" i="1" dirty="0" smtClean="0">
                <a:solidFill>
                  <a:srgbClr val="231F20"/>
                </a:solidFill>
              </a:rPr>
              <a:t>OY </a:t>
            </a:r>
            <a:r>
              <a:rPr lang="en-US" sz="1800" dirty="0" smtClean="0">
                <a:solidFill>
                  <a:srgbClr val="231F20"/>
                </a:solidFill>
              </a:rPr>
              <a:t>(which </a:t>
            </a:r>
            <a:r>
              <a:rPr lang="en-US" sz="1800" dirty="0">
                <a:solidFill>
                  <a:srgbClr val="231F20"/>
                </a:solidFill>
              </a:rPr>
              <a:t>is </a:t>
            </a:r>
            <a:r>
              <a:rPr lang="en-US" sz="1800" dirty="0" smtClean="0">
                <a:solidFill>
                  <a:srgbClr val="231F20"/>
                </a:solidFill>
              </a:rPr>
              <a:t>perpendicular to </a:t>
            </a:r>
            <a:r>
              <a:rPr lang="en-US" sz="1800" dirty="0">
                <a:solidFill>
                  <a:srgbClr val="231F20"/>
                </a:solidFill>
              </a:rPr>
              <a:t>both the axes </a:t>
            </a:r>
            <a:r>
              <a:rPr lang="en-US" sz="1800" i="1" dirty="0">
                <a:solidFill>
                  <a:srgbClr val="231F20"/>
                </a:solidFill>
              </a:rPr>
              <a:t>OX </a:t>
            </a:r>
            <a:r>
              <a:rPr lang="en-US" sz="1800" dirty="0">
                <a:solidFill>
                  <a:srgbClr val="231F20"/>
                </a:solidFill>
              </a:rPr>
              <a:t>and </a:t>
            </a:r>
            <a:r>
              <a:rPr lang="en-US" sz="1800" i="1" dirty="0">
                <a:solidFill>
                  <a:srgbClr val="231F20"/>
                </a:solidFill>
              </a:rPr>
              <a:t>OZ</a:t>
            </a:r>
            <a:r>
              <a:rPr lang="en-US" sz="1800" dirty="0">
                <a:solidFill>
                  <a:srgbClr val="231F20"/>
                </a:solidFill>
              </a:rPr>
              <a:t>) at an </a:t>
            </a:r>
            <a:r>
              <a:rPr lang="en-US" sz="1800" dirty="0" smtClean="0">
                <a:solidFill>
                  <a:srgbClr val="231F20"/>
                </a:solidFill>
              </a:rPr>
              <a:t>angular velocity </a:t>
            </a:r>
            <a:r>
              <a:rPr lang="en-US" sz="1800" dirty="0" smtClean="0">
                <a:solidFill>
                  <a:srgbClr val="231F20"/>
                </a:solidFill>
                <a:sym typeface="Symbol"/>
              </a:rPr>
              <a:t></a:t>
            </a:r>
            <a:r>
              <a:rPr lang="en-US" sz="1800" baseline="-25000" dirty="0" smtClean="0">
                <a:solidFill>
                  <a:srgbClr val="231F20"/>
                </a:solidFill>
              </a:rPr>
              <a:t>P</a:t>
            </a:r>
            <a:r>
              <a:rPr lang="en-US" sz="1800" dirty="0" smtClean="0">
                <a:solidFill>
                  <a:srgbClr val="231F20"/>
                </a:solidFill>
              </a:rPr>
              <a:t> rap/s</a:t>
            </a:r>
            <a:r>
              <a:rPr lang="en-US" sz="1800" dirty="0">
                <a:solidFill>
                  <a:srgbClr val="231F20"/>
                </a:solidFill>
              </a:rPr>
              <a:t>. This horizontal plane </a:t>
            </a:r>
            <a:r>
              <a:rPr lang="en-US" sz="1800" i="1" dirty="0">
                <a:solidFill>
                  <a:srgbClr val="231F20"/>
                </a:solidFill>
              </a:rPr>
              <a:t>XOZ </a:t>
            </a:r>
            <a:r>
              <a:rPr lang="en-US" sz="1800" dirty="0" smtClean="0">
                <a:solidFill>
                  <a:srgbClr val="231F20"/>
                </a:solidFill>
              </a:rPr>
              <a:t>is called </a:t>
            </a:r>
            <a:r>
              <a:rPr lang="en-US" sz="1800" b="1" i="1" dirty="0" smtClean="0">
                <a:solidFill>
                  <a:srgbClr val="FF0000"/>
                </a:solidFill>
              </a:rPr>
              <a:t>plane </a:t>
            </a:r>
            <a:r>
              <a:rPr lang="en-US" sz="1800" b="1" i="1" dirty="0">
                <a:solidFill>
                  <a:srgbClr val="FF0000"/>
                </a:solidFill>
              </a:rPr>
              <a:t>of precession</a:t>
            </a:r>
            <a:r>
              <a:rPr lang="en-US" sz="1800" dirty="0">
                <a:solidFill>
                  <a:srgbClr val="231F20"/>
                </a:solidFill>
              </a:rPr>
              <a:t> and OY is the </a:t>
            </a:r>
            <a:r>
              <a:rPr lang="en-US" sz="1800" b="1" i="1" dirty="0">
                <a:solidFill>
                  <a:srgbClr val="FF0000"/>
                </a:solidFill>
              </a:rPr>
              <a:t>axis of precession</a:t>
            </a:r>
            <a:r>
              <a:rPr lang="en-US" sz="1800" dirty="0">
                <a:solidFill>
                  <a:srgbClr val="231F20"/>
                </a:solidFill>
              </a:rPr>
              <a:t>.</a:t>
            </a:r>
            <a:endParaRPr lang="en-US" sz="1800" i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12/19/2018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5029200" y="3962400"/>
            <a:ext cx="3733800" cy="2672307"/>
            <a:chOff x="5029200" y="3962400"/>
            <a:chExt cx="3733800" cy="267230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0" y="3962400"/>
              <a:ext cx="3124200" cy="2672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5029200" y="62600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Fig.a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" y="3886200"/>
            <a:ext cx="5700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295400" y="529855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Gyroscope-1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Gyroscope-2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2057400" cy="457200"/>
          </a:xfrm>
        </p:spPr>
        <p:txBody>
          <a:bodyPr>
            <a:noAutofit/>
          </a:bodyPr>
          <a:lstStyle/>
          <a:p>
            <a:pPr algn="just"/>
            <a:r>
              <a:rPr lang="en-US" sz="2400" i="1" dirty="0" smtClean="0">
                <a:solidFill>
                  <a:srgbClr val="FF0000"/>
                </a:solidFill>
              </a:rPr>
              <a:t>Gyroscope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12/19/2018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295400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Since the angular momentum is a vector quantity, therefore it may be represented </a:t>
            </a:r>
            <a:r>
              <a:rPr lang="en-US" dirty="0" smtClean="0"/>
              <a:t>by the vector </a:t>
            </a:r>
            <a:r>
              <a:rPr lang="en-US" i="1" dirty="0"/>
              <a:t>ox</a:t>
            </a:r>
            <a:r>
              <a:rPr lang="en-US" dirty="0" smtClean="0"/>
              <a:t>, </a:t>
            </a:r>
            <a:r>
              <a:rPr lang="en-US" dirty="0"/>
              <a:t>as shown in </a:t>
            </a:r>
            <a:r>
              <a:rPr lang="en-US" dirty="0" smtClean="0"/>
              <a:t>Fig.b. </a:t>
            </a:r>
            <a:r>
              <a:rPr lang="en-US" dirty="0"/>
              <a:t>The axis of spin </a:t>
            </a:r>
            <a:r>
              <a:rPr lang="en-US" i="1" dirty="0"/>
              <a:t>OX</a:t>
            </a:r>
            <a:r>
              <a:rPr lang="en-US" dirty="0"/>
              <a:t> is also rotating anticlockwise </a:t>
            </a:r>
            <a:r>
              <a:rPr lang="en-US" dirty="0" smtClean="0"/>
              <a:t>when seen from </a:t>
            </a:r>
            <a:r>
              <a:rPr lang="en-US" dirty="0"/>
              <a:t>the top about the axis </a:t>
            </a:r>
            <a:r>
              <a:rPr lang="en-US" i="1" dirty="0"/>
              <a:t>OY</a:t>
            </a:r>
            <a:r>
              <a:rPr lang="en-US" dirty="0"/>
              <a:t>. Let the axis </a:t>
            </a:r>
            <a:r>
              <a:rPr lang="en-US" i="1" dirty="0"/>
              <a:t>OX</a:t>
            </a:r>
            <a:r>
              <a:rPr lang="en-US" dirty="0"/>
              <a:t> is turned in the plane </a:t>
            </a:r>
            <a:r>
              <a:rPr lang="en-US" i="1" dirty="0"/>
              <a:t>XOZ</a:t>
            </a:r>
            <a:r>
              <a:rPr lang="en-US" dirty="0"/>
              <a:t> through a small angle </a:t>
            </a:r>
            <a:r>
              <a:rPr lang="en-US" i="1" dirty="0" err="1" smtClean="0"/>
              <a:t>δθ</a:t>
            </a:r>
            <a:r>
              <a:rPr lang="en-US" i="1" dirty="0" smtClean="0"/>
              <a:t> </a:t>
            </a:r>
            <a:r>
              <a:rPr lang="en-US" dirty="0" smtClean="0"/>
              <a:t>radians </a:t>
            </a:r>
            <a:r>
              <a:rPr lang="en-US" dirty="0"/>
              <a:t>to the position </a:t>
            </a:r>
            <a:r>
              <a:rPr lang="en-US" i="1" dirty="0"/>
              <a:t>OX </a:t>
            </a:r>
            <a:r>
              <a:rPr lang="en-US" i="1" dirty="0" smtClean="0"/>
              <a:t>′</a:t>
            </a:r>
            <a:r>
              <a:rPr lang="en-US" dirty="0" smtClean="0"/>
              <a:t>, </a:t>
            </a:r>
            <a:r>
              <a:rPr lang="en-US" dirty="0"/>
              <a:t>in time </a:t>
            </a:r>
            <a:r>
              <a:rPr lang="en-US" i="1" dirty="0" err="1"/>
              <a:t>δt</a:t>
            </a:r>
            <a:r>
              <a:rPr lang="en-US" dirty="0"/>
              <a:t> seconds. Assuming the </a:t>
            </a:r>
            <a:r>
              <a:rPr lang="en-US" dirty="0" smtClean="0"/>
              <a:t>angular velocity </a:t>
            </a:r>
            <a:r>
              <a:rPr lang="en-US" i="1" dirty="0"/>
              <a:t>ω</a:t>
            </a:r>
            <a:r>
              <a:rPr lang="en-US" dirty="0"/>
              <a:t> to be constant, </a:t>
            </a:r>
            <a:r>
              <a:rPr lang="en-US" dirty="0" smtClean="0"/>
              <a:t>the angular </a:t>
            </a:r>
            <a:r>
              <a:rPr lang="en-US" dirty="0"/>
              <a:t>momentum will now be represented by vector </a:t>
            </a:r>
            <a:r>
              <a:rPr lang="en-US" i="1" dirty="0"/>
              <a:t>ox′</a:t>
            </a:r>
            <a:r>
              <a:rPr lang="en-US" dirty="0"/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291449" y="4297082"/>
            <a:ext cx="1623951" cy="2103718"/>
            <a:chOff x="6467475" y="4038600"/>
            <a:chExt cx="2066925" cy="2495517"/>
          </a:xfrm>
        </p:grpSpPr>
        <p:sp>
          <p:nvSpPr>
            <p:cNvPr id="11" name="TextBox 10"/>
            <p:cNvSpPr txBox="1"/>
            <p:nvPr/>
          </p:nvSpPr>
          <p:spPr>
            <a:xfrm>
              <a:off x="7162800" y="6096000"/>
              <a:ext cx="953428" cy="438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Fig.b</a:t>
              </a:r>
              <a:endParaRPr lang="en-US" i="1" dirty="0"/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7475" y="4038600"/>
              <a:ext cx="2066925" cy="202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7143750" cy="1552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64716"/>
            <a:ext cx="7115175" cy="43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362200" y="4800600"/>
                <a:ext cx="3688959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𝐼</m:t>
                      </m:r>
                      <m:r>
                        <a:rPr lang="en-US" sz="1600" b="0" i="1" smtClean="0">
                          <a:latin typeface="Cambria Math"/>
                        </a:rPr>
                        <m:t>.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.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𝛿𝜃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𝐼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.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           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800600"/>
                <a:ext cx="3688959" cy="6455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81000" y="5493603"/>
            <a:ext cx="662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where </a:t>
            </a:r>
            <a:r>
              <a:rPr lang="en-US" sz="1600" i="1" dirty="0"/>
              <a:t>ω</a:t>
            </a:r>
            <a:r>
              <a:rPr lang="en-US" sz="1600" i="1" baseline="-25000" dirty="0"/>
              <a:t>P</a:t>
            </a:r>
            <a:r>
              <a:rPr lang="en-US" sz="1600" dirty="0"/>
              <a:t> = Angular velocity of precession of </a:t>
            </a:r>
            <a:r>
              <a:rPr lang="en-US" sz="1600" dirty="0" smtClean="0"/>
              <a:t>the axis </a:t>
            </a:r>
            <a:r>
              <a:rPr lang="en-US" sz="1600" dirty="0"/>
              <a:t>of spin or the speed </a:t>
            </a:r>
            <a:r>
              <a:rPr lang="en-US" sz="1600" dirty="0" smtClean="0"/>
              <a:t>of rotation </a:t>
            </a:r>
            <a:r>
              <a:rPr lang="en-US" sz="1600" dirty="0"/>
              <a:t>of the axis </a:t>
            </a:r>
            <a:r>
              <a:rPr lang="en-US" sz="1600" dirty="0" smtClean="0"/>
              <a:t>of spin </a:t>
            </a:r>
            <a:r>
              <a:rPr lang="en-US" sz="1600" dirty="0"/>
              <a:t>about the axis of precession </a:t>
            </a:r>
            <a:r>
              <a:rPr lang="en-US" sz="1600" i="1" dirty="0"/>
              <a:t>OY</a:t>
            </a:r>
            <a:r>
              <a:rPr lang="en-US" sz="1600" dirty="0" smtClean="0"/>
              <a:t>. </a:t>
            </a:r>
          </a:p>
          <a:p>
            <a:r>
              <a:rPr lang="en-US" sz="1600" dirty="0" smtClean="0"/>
              <a:t>In </a:t>
            </a:r>
            <a:r>
              <a:rPr lang="en-US" sz="1600" i="1" dirty="0"/>
              <a:t>S.I</a:t>
            </a:r>
            <a:r>
              <a:rPr lang="en-US" sz="1600" dirty="0"/>
              <a:t>. units, </a:t>
            </a:r>
            <a:r>
              <a:rPr lang="en-US" sz="1600" dirty="0" smtClean="0"/>
              <a:t>the units </a:t>
            </a:r>
            <a:r>
              <a:rPr lang="en-US" sz="1600" dirty="0"/>
              <a:t>of </a:t>
            </a:r>
            <a:r>
              <a:rPr lang="en-US" sz="1600" i="1" dirty="0"/>
              <a:t>C</a:t>
            </a:r>
            <a:r>
              <a:rPr lang="en-US" sz="1600" dirty="0"/>
              <a:t> is </a:t>
            </a:r>
            <a:r>
              <a:rPr lang="en-US" sz="1600" i="1" dirty="0"/>
              <a:t>N-m</a:t>
            </a:r>
            <a:r>
              <a:rPr lang="en-US" sz="1600" dirty="0"/>
              <a:t> when </a:t>
            </a:r>
            <a:r>
              <a:rPr lang="en-US" sz="1600" i="1" dirty="0"/>
              <a:t>I</a:t>
            </a:r>
            <a:r>
              <a:rPr lang="en-US" sz="1600" dirty="0"/>
              <a:t> </a:t>
            </a:r>
            <a:r>
              <a:rPr lang="en-US" sz="1600" dirty="0" smtClean="0"/>
              <a:t>is in </a:t>
            </a:r>
            <a:r>
              <a:rPr lang="en-US" sz="1600" i="1" dirty="0"/>
              <a:t>kg-m2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58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1600200" cy="457200"/>
          </a:xfrm>
        </p:spPr>
        <p:txBody>
          <a:bodyPr>
            <a:noAutofit/>
          </a:bodyPr>
          <a:lstStyle/>
          <a:p>
            <a:pPr algn="just"/>
            <a:r>
              <a:rPr lang="en-US" sz="2400" i="1" dirty="0" smtClean="0">
                <a:solidFill>
                  <a:srgbClr val="FF0000"/>
                </a:solidFill>
              </a:rPr>
              <a:t>Gyroscope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12/19/2018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1000" y="1295400"/>
            <a:ext cx="838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It may be noted </a:t>
            </a:r>
            <a:r>
              <a:rPr lang="en-US" dirty="0" smtClean="0"/>
              <a:t>that: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couple </a:t>
            </a:r>
            <a:r>
              <a:rPr lang="en-US" i="1" dirty="0"/>
              <a:t>I.ω.ω</a:t>
            </a:r>
            <a:r>
              <a:rPr lang="en-US" i="1" baseline="-25000" dirty="0"/>
              <a:t>p</a:t>
            </a:r>
            <a:r>
              <a:rPr lang="en-US" dirty="0"/>
              <a:t>, in the direction </a:t>
            </a:r>
            <a:r>
              <a:rPr lang="en-US" dirty="0" smtClean="0"/>
              <a:t>of the </a:t>
            </a:r>
            <a:r>
              <a:rPr lang="en-US" dirty="0"/>
              <a:t>vector </a:t>
            </a:r>
            <a:r>
              <a:rPr lang="en-US" i="1" dirty="0"/>
              <a:t>xx′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the active gyroscopic couple, </a:t>
            </a:r>
            <a:r>
              <a:rPr lang="en-US" dirty="0" smtClean="0"/>
              <a:t>which has </a:t>
            </a:r>
            <a:r>
              <a:rPr lang="en-US" dirty="0"/>
              <a:t>to be applied </a:t>
            </a:r>
            <a:r>
              <a:rPr lang="en-US" dirty="0" smtClean="0"/>
              <a:t>over the </a:t>
            </a:r>
            <a:r>
              <a:rPr lang="en-US" dirty="0"/>
              <a:t>disc </a:t>
            </a:r>
            <a:r>
              <a:rPr lang="en-US" dirty="0" smtClean="0"/>
              <a:t>to </a:t>
            </a:r>
            <a:r>
              <a:rPr lang="en-US" dirty="0"/>
              <a:t>rotate with angular velocity </a:t>
            </a:r>
            <a:r>
              <a:rPr lang="en-US" i="1" dirty="0"/>
              <a:t>ω</a:t>
            </a:r>
            <a:r>
              <a:rPr lang="en-US" i="1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about the </a:t>
            </a:r>
            <a:r>
              <a:rPr lang="en-US" dirty="0"/>
              <a:t>axis of precession. </a:t>
            </a:r>
            <a:endParaRPr lang="en-US" dirty="0" smtClean="0"/>
          </a:p>
          <a:p>
            <a:pPr marL="344488"/>
            <a:r>
              <a:rPr lang="en-US" dirty="0" smtClean="0"/>
              <a:t>The </a:t>
            </a:r>
            <a:r>
              <a:rPr lang="en-US" dirty="0"/>
              <a:t>vector </a:t>
            </a:r>
            <a:r>
              <a:rPr lang="en-US" i="1" dirty="0"/>
              <a:t>xx</a:t>
            </a:r>
            <a:r>
              <a:rPr lang="en-US" dirty="0"/>
              <a:t>′ lies </a:t>
            </a:r>
            <a:r>
              <a:rPr lang="en-US" dirty="0" smtClean="0"/>
              <a:t>in the </a:t>
            </a:r>
            <a:r>
              <a:rPr lang="en-US" dirty="0"/>
              <a:t>horizontal </a:t>
            </a:r>
            <a:r>
              <a:rPr lang="en-US" dirty="0" smtClean="0"/>
              <a:t>plane. In case of a very small displacement </a:t>
            </a:r>
            <a:r>
              <a:rPr lang="en-US" i="1" dirty="0" err="1" smtClean="0"/>
              <a:t>δθ</a:t>
            </a:r>
            <a:r>
              <a:rPr lang="en-US" dirty="0" smtClean="0"/>
              <a:t>, the vector </a:t>
            </a:r>
            <a:r>
              <a:rPr lang="en-US" i="1" dirty="0" smtClean="0"/>
              <a:t>xx′</a:t>
            </a:r>
            <a:r>
              <a:rPr lang="en-US" dirty="0" smtClean="0"/>
              <a:t> will be perpendicular to the vertical plane </a:t>
            </a:r>
            <a:r>
              <a:rPr lang="en-US" i="1" dirty="0" smtClean="0"/>
              <a:t>XOY</a:t>
            </a:r>
            <a:r>
              <a:rPr lang="en-US" dirty="0" smtClean="0"/>
              <a:t>. Therefore the </a:t>
            </a:r>
            <a:r>
              <a:rPr lang="en-US" dirty="0"/>
              <a:t>couple causing this change in the </a:t>
            </a:r>
            <a:r>
              <a:rPr lang="en-US" dirty="0" smtClean="0"/>
              <a:t>angular momentum </a:t>
            </a:r>
            <a:r>
              <a:rPr lang="en-US" dirty="0"/>
              <a:t>will lie in the plane </a:t>
            </a:r>
            <a:r>
              <a:rPr lang="en-US" i="1" dirty="0"/>
              <a:t>XOY</a:t>
            </a:r>
            <a:r>
              <a:rPr lang="en-US" dirty="0"/>
              <a:t>. The </a:t>
            </a:r>
            <a:r>
              <a:rPr lang="en-US" dirty="0" smtClean="0"/>
              <a:t>vector </a:t>
            </a:r>
            <a:r>
              <a:rPr lang="en-US" i="1" dirty="0" smtClean="0"/>
              <a:t>xx′</a:t>
            </a:r>
            <a:r>
              <a:rPr lang="en-US" dirty="0"/>
              <a:t> </a:t>
            </a:r>
            <a:r>
              <a:rPr lang="en-US" dirty="0" smtClean="0"/>
              <a:t>represents an anticlockwise </a:t>
            </a:r>
            <a:r>
              <a:rPr lang="en-US" dirty="0"/>
              <a:t>couple in the plane </a:t>
            </a:r>
            <a:r>
              <a:rPr lang="en-US" i="1" dirty="0"/>
              <a:t>XOY</a:t>
            </a:r>
            <a:r>
              <a:rPr lang="en-US" dirty="0"/>
              <a:t>. Therefore, the plane </a:t>
            </a:r>
            <a:r>
              <a:rPr lang="en-US" i="1" dirty="0"/>
              <a:t>XOY</a:t>
            </a:r>
            <a:r>
              <a:rPr lang="en-US" dirty="0"/>
              <a:t> </a:t>
            </a:r>
            <a:r>
              <a:rPr lang="en-US" dirty="0" smtClean="0"/>
              <a:t>is called </a:t>
            </a:r>
            <a:r>
              <a:rPr lang="en-US" dirty="0"/>
              <a:t>the plane of </a:t>
            </a:r>
            <a:r>
              <a:rPr lang="en-US" i="1" dirty="0" smtClean="0">
                <a:solidFill>
                  <a:schemeClr val="tx2"/>
                </a:solidFill>
              </a:rPr>
              <a:t>active gyroscopic </a:t>
            </a:r>
            <a:r>
              <a:rPr lang="en-US" i="1" dirty="0">
                <a:solidFill>
                  <a:schemeClr val="tx2"/>
                </a:solidFill>
              </a:rPr>
              <a:t>couple </a:t>
            </a:r>
            <a:r>
              <a:rPr lang="en-US" dirty="0"/>
              <a:t>and the axis </a:t>
            </a:r>
            <a:r>
              <a:rPr lang="en-US" i="1" dirty="0" smtClean="0"/>
              <a:t>OZ</a:t>
            </a:r>
            <a:r>
              <a:rPr lang="en-US" dirty="0" smtClean="0"/>
              <a:t> is called </a:t>
            </a:r>
            <a:r>
              <a:rPr lang="en-US" dirty="0"/>
              <a:t>the axis of </a:t>
            </a:r>
            <a:r>
              <a:rPr lang="en-US" i="1" dirty="0">
                <a:solidFill>
                  <a:schemeClr val="tx2"/>
                </a:solidFill>
              </a:rPr>
              <a:t>active </a:t>
            </a:r>
            <a:r>
              <a:rPr lang="en-US" i="1" dirty="0" smtClean="0">
                <a:solidFill>
                  <a:schemeClr val="tx2"/>
                </a:solidFill>
              </a:rPr>
              <a:t>gyroscopic couple</a:t>
            </a:r>
            <a:r>
              <a:rPr lang="en-US" dirty="0"/>
              <a:t>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291449" y="4297082"/>
            <a:ext cx="1623951" cy="2103718"/>
            <a:chOff x="6467475" y="4038600"/>
            <a:chExt cx="2066925" cy="2495517"/>
          </a:xfrm>
        </p:grpSpPr>
        <p:sp>
          <p:nvSpPr>
            <p:cNvPr id="16" name="TextBox 15"/>
            <p:cNvSpPr txBox="1"/>
            <p:nvPr/>
          </p:nvSpPr>
          <p:spPr>
            <a:xfrm>
              <a:off x="7162800" y="6096000"/>
              <a:ext cx="953428" cy="438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Fig.b</a:t>
              </a:r>
              <a:endParaRPr lang="en-US" i="1" dirty="0"/>
            </a:p>
          </p:txBody>
        </p: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7475" y="4038600"/>
              <a:ext cx="2066925" cy="202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3505200" y="4191000"/>
            <a:ext cx="2971800" cy="2286000"/>
            <a:chOff x="5029200" y="3749212"/>
            <a:chExt cx="3733800" cy="3027509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1" y="3749212"/>
              <a:ext cx="3124199" cy="2672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5029200" y="6260067"/>
              <a:ext cx="960120" cy="516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Fig.a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005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1600200" cy="457200"/>
          </a:xfrm>
        </p:spPr>
        <p:txBody>
          <a:bodyPr>
            <a:noAutofit/>
          </a:bodyPr>
          <a:lstStyle/>
          <a:p>
            <a:pPr algn="just"/>
            <a:r>
              <a:rPr lang="en-US" sz="2400" i="1" dirty="0" smtClean="0">
                <a:solidFill>
                  <a:srgbClr val="FF0000"/>
                </a:solidFill>
              </a:rPr>
              <a:t>Gyroscope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12/19/2018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1000" y="1295400"/>
            <a:ext cx="838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dirty="0" smtClean="0"/>
              <a:t>When </a:t>
            </a:r>
            <a:r>
              <a:rPr lang="en-US" dirty="0"/>
              <a:t>the axis of spin itself moves with angular velocity </a:t>
            </a:r>
            <a:r>
              <a:rPr lang="en-US" i="1" dirty="0"/>
              <a:t>ω</a:t>
            </a:r>
            <a:r>
              <a:rPr lang="en-US" i="1" baseline="-25000" dirty="0"/>
              <a:t>P</a:t>
            </a:r>
            <a:r>
              <a:rPr lang="en-US" dirty="0"/>
              <a:t>, the disc is subjected </a:t>
            </a:r>
            <a:r>
              <a:rPr lang="en-US" dirty="0" smtClean="0"/>
              <a:t>to reactive </a:t>
            </a:r>
            <a:r>
              <a:rPr lang="en-US" dirty="0"/>
              <a:t>couple whose magnitude is same (i.e. </a:t>
            </a:r>
            <a:r>
              <a:rPr lang="en-US" i="1" dirty="0"/>
              <a:t>I. ω.ω</a:t>
            </a:r>
            <a:r>
              <a:rPr lang="en-US" i="1" baseline="-25000" dirty="0"/>
              <a:t>P</a:t>
            </a:r>
            <a:r>
              <a:rPr lang="en-US" dirty="0"/>
              <a:t>) but opposite in direction </a:t>
            </a:r>
            <a:r>
              <a:rPr lang="en-US" dirty="0" smtClean="0"/>
              <a:t>to that </a:t>
            </a:r>
            <a:r>
              <a:rPr lang="en-US" dirty="0"/>
              <a:t>of </a:t>
            </a:r>
            <a:r>
              <a:rPr lang="en-US" dirty="0" smtClean="0"/>
              <a:t>active couple</a:t>
            </a:r>
            <a:r>
              <a:rPr lang="en-US" dirty="0"/>
              <a:t>. This reactive couple to which the disc is subjected when the axis of spin rotates about the </a:t>
            </a:r>
            <a:r>
              <a:rPr lang="en-US" dirty="0" smtClean="0"/>
              <a:t>axis of </a:t>
            </a:r>
            <a:r>
              <a:rPr lang="en-US" dirty="0"/>
              <a:t>precession is known as </a:t>
            </a:r>
            <a:r>
              <a:rPr lang="en-US" i="1" dirty="0">
                <a:solidFill>
                  <a:schemeClr val="tx2"/>
                </a:solidFill>
              </a:rPr>
              <a:t>reactive </a:t>
            </a:r>
            <a:r>
              <a:rPr lang="en-US" i="1" dirty="0" smtClean="0">
                <a:solidFill>
                  <a:schemeClr val="tx2"/>
                </a:solidFill>
              </a:rPr>
              <a:t>gyroscopic couple</a:t>
            </a:r>
            <a:r>
              <a:rPr lang="en-US" dirty="0"/>
              <a:t>. The axis of the reactive gyroscopic couple </a:t>
            </a:r>
            <a:r>
              <a:rPr lang="en-US" dirty="0" smtClean="0"/>
              <a:t>is represented </a:t>
            </a:r>
            <a:r>
              <a:rPr lang="en-US" dirty="0"/>
              <a:t>by OZ′ in </a:t>
            </a:r>
            <a:r>
              <a:rPr lang="en-US" dirty="0" err="1" smtClean="0"/>
              <a:t>Fig.a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 startAt="2"/>
            </a:pPr>
            <a:endParaRPr lang="en-US" dirty="0"/>
          </a:p>
          <a:p>
            <a:pPr marL="342900" indent="-342900">
              <a:buFont typeface="+mj-lt"/>
              <a:buAutoNum type="arabicPeriod" startAt="2"/>
            </a:pPr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endParaRPr lang="en-US" dirty="0"/>
          </a:p>
          <a:p>
            <a:pPr marL="342900" indent="-342900">
              <a:buFont typeface="+mj-lt"/>
              <a:buAutoNum type="arabicPeriod" startAt="2"/>
            </a:pPr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endParaRPr lang="en-US" dirty="0"/>
          </a:p>
          <a:p>
            <a:pPr marL="342900" indent="-342900">
              <a:buFont typeface="+mj-lt"/>
              <a:buAutoNum type="arabicPeriod" startAt="2"/>
            </a:pPr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endParaRPr lang="en-US" dirty="0"/>
          </a:p>
          <a:p>
            <a:pPr marL="342900" indent="-342900">
              <a:buFont typeface="+mj-lt"/>
              <a:buAutoNum type="arabicPeriod" startAt="2"/>
            </a:pPr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endParaRPr lang="en-US" dirty="0"/>
          </a:p>
          <a:p>
            <a:pPr marL="342900" indent="-342900">
              <a:buFont typeface="+mj-lt"/>
              <a:buAutoNum type="arabicPeriod" startAt="2"/>
            </a:pPr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/>
              <a:t>The </a:t>
            </a:r>
            <a:r>
              <a:rPr lang="en-US" dirty="0"/>
              <a:t>gyroscopic couple is usually applied through the bearings which support </a:t>
            </a:r>
            <a:r>
              <a:rPr lang="en-US" dirty="0" smtClean="0"/>
              <a:t>the shaft The </a:t>
            </a:r>
            <a:r>
              <a:rPr lang="en-US" dirty="0"/>
              <a:t>bearings will resist equal and opposite couple.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691249" y="3230282"/>
            <a:ext cx="1623951" cy="2103718"/>
            <a:chOff x="6467475" y="4038600"/>
            <a:chExt cx="2066925" cy="2495517"/>
          </a:xfrm>
        </p:grpSpPr>
        <p:sp>
          <p:nvSpPr>
            <p:cNvPr id="16" name="TextBox 15"/>
            <p:cNvSpPr txBox="1"/>
            <p:nvPr/>
          </p:nvSpPr>
          <p:spPr>
            <a:xfrm>
              <a:off x="7162800" y="6096000"/>
              <a:ext cx="953428" cy="438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Fig.b</a:t>
              </a:r>
              <a:endParaRPr lang="en-US" i="1" dirty="0"/>
            </a:p>
          </p:txBody>
        </p: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7475" y="4038600"/>
              <a:ext cx="2066925" cy="202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1905000" y="3124200"/>
            <a:ext cx="2971800" cy="2286000"/>
            <a:chOff x="5029200" y="3749212"/>
            <a:chExt cx="3733800" cy="3027509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1" y="3749212"/>
              <a:ext cx="3124199" cy="2672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5029200" y="6260067"/>
              <a:ext cx="960120" cy="516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Fig.a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93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1600200" cy="457200"/>
          </a:xfrm>
        </p:spPr>
        <p:txBody>
          <a:bodyPr>
            <a:noAutofit/>
          </a:bodyPr>
          <a:lstStyle/>
          <a:p>
            <a:pPr algn="just"/>
            <a:r>
              <a:rPr lang="en-US" sz="2400" i="1" dirty="0" smtClean="0">
                <a:solidFill>
                  <a:srgbClr val="FF0000"/>
                </a:solidFill>
              </a:rPr>
              <a:t>Gyroscope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12/19/2018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1000" y="1295400"/>
            <a:ext cx="838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4"/>
            </a:pPr>
            <a:r>
              <a:rPr lang="en-US" dirty="0" smtClean="0"/>
              <a:t>The </a:t>
            </a:r>
            <a:r>
              <a:rPr lang="en-US" dirty="0"/>
              <a:t>gyroscopic principle is used in an instrument or toy known as gyroscope. </a:t>
            </a:r>
            <a:r>
              <a:rPr lang="en-US" dirty="0" smtClean="0"/>
              <a:t>The gyroscopes </a:t>
            </a:r>
            <a:r>
              <a:rPr lang="en-US" dirty="0"/>
              <a:t>are installed in ships in order to minimize the rolling and pitching </a:t>
            </a:r>
            <a:r>
              <a:rPr lang="en-US" dirty="0" smtClean="0"/>
              <a:t>effects of </a:t>
            </a:r>
            <a:r>
              <a:rPr lang="en-US" dirty="0"/>
              <a:t>waves. </a:t>
            </a:r>
            <a:r>
              <a:rPr lang="en-US" dirty="0" smtClean="0"/>
              <a:t>They are </a:t>
            </a:r>
            <a:r>
              <a:rPr lang="en-US" dirty="0"/>
              <a:t>also used in </a:t>
            </a:r>
            <a:r>
              <a:rPr lang="en-US" dirty="0" err="1"/>
              <a:t>aeroplanes</a:t>
            </a:r>
            <a:r>
              <a:rPr lang="en-US" dirty="0"/>
              <a:t>, monorail cars, gyrocompasses etc.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255322"/>
            <a:ext cx="8101477" cy="3993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299115"/>
            <a:ext cx="1981200" cy="127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5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1600200" cy="457200"/>
          </a:xfrm>
        </p:spPr>
        <p:txBody>
          <a:bodyPr>
            <a:noAutofit/>
          </a:bodyPr>
          <a:lstStyle/>
          <a:p>
            <a:pPr algn="just"/>
            <a:r>
              <a:rPr lang="en-US" sz="2400" i="1" dirty="0" smtClean="0">
                <a:solidFill>
                  <a:srgbClr val="FF0000"/>
                </a:solidFill>
              </a:rPr>
              <a:t>Gyroscope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12/19/2018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86218"/>
            <a:ext cx="6934200" cy="521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2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1600200" cy="457200"/>
          </a:xfrm>
        </p:spPr>
        <p:txBody>
          <a:bodyPr>
            <a:noAutofit/>
          </a:bodyPr>
          <a:lstStyle/>
          <a:p>
            <a:pPr algn="just"/>
            <a:r>
              <a:rPr lang="en-US" sz="2400" i="1" dirty="0" smtClean="0">
                <a:solidFill>
                  <a:srgbClr val="FF0000"/>
                </a:solidFill>
              </a:rPr>
              <a:t>Gyroscope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12/19/2018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346860"/>
            <a:ext cx="7772400" cy="4991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1600200" cy="457200"/>
          </a:xfrm>
        </p:spPr>
        <p:txBody>
          <a:bodyPr>
            <a:noAutofit/>
          </a:bodyPr>
          <a:lstStyle/>
          <a:p>
            <a:pPr algn="just"/>
            <a:r>
              <a:rPr lang="en-US" sz="2400" i="1" dirty="0" smtClean="0">
                <a:solidFill>
                  <a:srgbClr val="FF0000"/>
                </a:solidFill>
              </a:rPr>
              <a:t>Gyroscope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12/19/2018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346860"/>
            <a:ext cx="7772400" cy="4991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92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29051</TotalTime>
  <Words>642</Words>
  <Application>Microsoft Office PowerPoint</Application>
  <PresentationFormat>On-screen Show (4:3)</PresentationFormat>
  <Paragraphs>69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machines      Wessam Al Azzawi</dc:title>
  <dc:creator>Wessam</dc:creator>
  <cp:lastModifiedBy>Wessam</cp:lastModifiedBy>
  <cp:revision>684</cp:revision>
  <dcterms:created xsi:type="dcterms:W3CDTF">2018-10-06T04:41:10Z</dcterms:created>
  <dcterms:modified xsi:type="dcterms:W3CDTF">2018-12-18T22:12:13Z</dcterms:modified>
</cp:coreProperties>
</file>